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96" r:id="rId6"/>
    <p:sldId id="305" r:id="rId7"/>
    <p:sldId id="299" r:id="rId8"/>
    <p:sldId id="300" r:id="rId9"/>
    <p:sldId id="301" r:id="rId10"/>
    <p:sldId id="304" r:id="rId11"/>
    <p:sldId id="302" r:id="rId12"/>
    <p:sldId id="303" r:id="rId13"/>
    <p:sldId id="263"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8367" autoAdjust="0"/>
  </p:normalViewPr>
  <p:slideViewPr>
    <p:cSldViewPr snapToGrid="0" snapToObjects="1">
      <p:cViewPr varScale="1">
        <p:scale>
          <a:sx n="89" d="100"/>
          <a:sy n="89" d="100"/>
        </p:scale>
        <p:origin x="1632"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383C0A68-24B7-4023-901F-88B20D7F9940}" type="datetimeFigureOut">
              <a:rPr lang="en-US" smtClean="0"/>
              <a:t>4/29/2025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8078AF4-EC2F-4E98-89C9-5242E049F1B1}" type="slidenum">
              <a:rPr lang="en-US" smtClean="0"/>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3855521-E82D-40F4-98F2-B93117A3F769}" type="datetimeFigureOut">
              <a:rPr lang="en-US" smtClean="0"/>
              <a:pPr/>
              <a:t>4/29/2025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BF9716A-2E60-4B5E-B8AE-CFCD6819425B}" type="slidenum">
              <a:rPr lang="en-US" smtClean="0"/>
              <a:pPr/>
              <a:t>‹#›</a:t>
            </a:fld>
            <a:endParaRPr lang="en-US" dirty="0"/>
          </a:p>
        </p:txBody>
      </p:sp>
    </p:spTree>
    <p:extLst>
      <p:ext uri="{BB962C8B-B14F-4D97-AF65-F5344CB8AC3E}">
        <p14:creationId xmlns:p14="http://schemas.microsoft.com/office/powerpoint/2010/main" val="295802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F9716A-2E60-4B5E-B8AE-CFCD6819425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F9716A-2E60-4B5E-B8AE-CFCD6819425B}" type="slidenum">
              <a:rPr lang="en-US" smtClean="0"/>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EC20F-75D5-6475-EEA4-8E7657575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DEB05-61CD-4C2D-6351-0E8522F88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3F98F-7FA6-5DC9-4E7F-630248EB80DD}"/>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E5BF222-489E-F513-F364-5271B9A72F73}"/>
              </a:ext>
            </a:extLst>
          </p:cNvPr>
          <p:cNvSpPr>
            <a:spLocks noGrp="1"/>
          </p:cNvSpPr>
          <p:nvPr>
            <p:ph type="sldNum" sz="quarter" idx="10"/>
          </p:nvPr>
        </p:nvSpPr>
        <p:spPr/>
        <p:txBody>
          <a:bodyPr/>
          <a:lstStyle/>
          <a:p>
            <a:fld id="{9BF9716A-2E60-4B5E-B8AE-CFCD6819425B}" type="slidenum">
              <a:rPr lang="en-US" smtClean="0"/>
              <a:pPr/>
              <a:t>2</a:t>
            </a:fld>
            <a:endParaRPr lang="en-US" dirty="0"/>
          </a:p>
        </p:txBody>
      </p:sp>
    </p:spTree>
    <p:extLst>
      <p:ext uri="{BB962C8B-B14F-4D97-AF65-F5344CB8AC3E}">
        <p14:creationId xmlns:p14="http://schemas.microsoft.com/office/powerpoint/2010/main" val="27036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EC20F-75D5-6475-EEA4-8E7657575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DEB05-61CD-4C2D-6351-0E8522F88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3F98F-7FA6-5DC9-4E7F-630248EB80DD}"/>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E5BF222-489E-F513-F364-5271B9A72F73}"/>
              </a:ext>
            </a:extLst>
          </p:cNvPr>
          <p:cNvSpPr>
            <a:spLocks noGrp="1"/>
          </p:cNvSpPr>
          <p:nvPr>
            <p:ph type="sldNum" sz="quarter" idx="10"/>
          </p:nvPr>
        </p:nvSpPr>
        <p:spPr/>
        <p:txBody>
          <a:bodyPr/>
          <a:lstStyle/>
          <a:p>
            <a:fld id="{9BF9716A-2E60-4B5E-B8AE-CFCD6819425B}" type="slidenum">
              <a:rPr lang="en-US" smtClean="0"/>
              <a:pPr/>
              <a:t>3</a:t>
            </a:fld>
            <a:endParaRPr lang="en-US" dirty="0"/>
          </a:p>
        </p:txBody>
      </p:sp>
    </p:spTree>
    <p:extLst>
      <p:ext uri="{BB962C8B-B14F-4D97-AF65-F5344CB8AC3E}">
        <p14:creationId xmlns:p14="http://schemas.microsoft.com/office/powerpoint/2010/main" val="422517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EC20F-75D5-6475-EEA4-8E7657575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DEB05-61CD-4C2D-6351-0E8522F88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3F98F-7FA6-5DC9-4E7F-630248EB80DD}"/>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E5BF222-489E-F513-F364-5271B9A72F73}"/>
              </a:ext>
            </a:extLst>
          </p:cNvPr>
          <p:cNvSpPr>
            <a:spLocks noGrp="1"/>
          </p:cNvSpPr>
          <p:nvPr>
            <p:ph type="sldNum" sz="quarter" idx="10"/>
          </p:nvPr>
        </p:nvSpPr>
        <p:spPr/>
        <p:txBody>
          <a:bodyPr/>
          <a:lstStyle/>
          <a:p>
            <a:fld id="{9BF9716A-2E60-4B5E-B8AE-CFCD6819425B}" type="slidenum">
              <a:rPr lang="en-US" smtClean="0"/>
              <a:pPr/>
              <a:t>4</a:t>
            </a:fld>
            <a:endParaRPr lang="en-US" dirty="0"/>
          </a:p>
        </p:txBody>
      </p:sp>
    </p:spTree>
    <p:extLst>
      <p:ext uri="{BB962C8B-B14F-4D97-AF65-F5344CB8AC3E}">
        <p14:creationId xmlns:p14="http://schemas.microsoft.com/office/powerpoint/2010/main" val="3182354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EC20F-75D5-6475-EEA4-8E7657575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DEB05-61CD-4C2D-6351-0E8522F88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3F98F-7FA6-5DC9-4E7F-630248EB80DD}"/>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E5BF222-489E-F513-F364-5271B9A72F73}"/>
              </a:ext>
            </a:extLst>
          </p:cNvPr>
          <p:cNvSpPr>
            <a:spLocks noGrp="1"/>
          </p:cNvSpPr>
          <p:nvPr>
            <p:ph type="sldNum" sz="quarter" idx="10"/>
          </p:nvPr>
        </p:nvSpPr>
        <p:spPr/>
        <p:txBody>
          <a:bodyPr/>
          <a:lstStyle/>
          <a:p>
            <a:fld id="{9BF9716A-2E60-4B5E-B8AE-CFCD6819425B}" type="slidenum">
              <a:rPr lang="en-US" smtClean="0"/>
              <a:pPr/>
              <a:t>5</a:t>
            </a:fld>
            <a:endParaRPr lang="en-US" dirty="0"/>
          </a:p>
        </p:txBody>
      </p:sp>
    </p:spTree>
    <p:extLst>
      <p:ext uri="{BB962C8B-B14F-4D97-AF65-F5344CB8AC3E}">
        <p14:creationId xmlns:p14="http://schemas.microsoft.com/office/powerpoint/2010/main" val="328209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EC20F-75D5-6475-EEA4-8E7657575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DEB05-61CD-4C2D-6351-0E8522F88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3F98F-7FA6-5DC9-4E7F-630248EB80DD}"/>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E5BF222-489E-F513-F364-5271B9A72F73}"/>
              </a:ext>
            </a:extLst>
          </p:cNvPr>
          <p:cNvSpPr>
            <a:spLocks noGrp="1"/>
          </p:cNvSpPr>
          <p:nvPr>
            <p:ph type="sldNum" sz="quarter" idx="10"/>
          </p:nvPr>
        </p:nvSpPr>
        <p:spPr/>
        <p:txBody>
          <a:bodyPr/>
          <a:lstStyle/>
          <a:p>
            <a:fld id="{9BF9716A-2E60-4B5E-B8AE-CFCD6819425B}" type="slidenum">
              <a:rPr lang="en-US" smtClean="0"/>
              <a:pPr/>
              <a:t>6</a:t>
            </a:fld>
            <a:endParaRPr lang="en-US" dirty="0"/>
          </a:p>
        </p:txBody>
      </p:sp>
    </p:spTree>
    <p:extLst>
      <p:ext uri="{BB962C8B-B14F-4D97-AF65-F5344CB8AC3E}">
        <p14:creationId xmlns:p14="http://schemas.microsoft.com/office/powerpoint/2010/main" val="336119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EC20F-75D5-6475-EEA4-8E7657575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DEB05-61CD-4C2D-6351-0E8522F88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3F98F-7FA6-5DC9-4E7F-630248EB80DD}"/>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E5BF222-489E-F513-F364-5271B9A72F73}"/>
              </a:ext>
            </a:extLst>
          </p:cNvPr>
          <p:cNvSpPr>
            <a:spLocks noGrp="1"/>
          </p:cNvSpPr>
          <p:nvPr>
            <p:ph type="sldNum" sz="quarter" idx="10"/>
          </p:nvPr>
        </p:nvSpPr>
        <p:spPr/>
        <p:txBody>
          <a:bodyPr/>
          <a:lstStyle/>
          <a:p>
            <a:fld id="{9BF9716A-2E60-4B5E-B8AE-CFCD6819425B}" type="slidenum">
              <a:rPr lang="en-US" smtClean="0"/>
              <a:pPr/>
              <a:t>7</a:t>
            </a:fld>
            <a:endParaRPr lang="en-US" dirty="0"/>
          </a:p>
        </p:txBody>
      </p:sp>
    </p:spTree>
    <p:extLst>
      <p:ext uri="{BB962C8B-B14F-4D97-AF65-F5344CB8AC3E}">
        <p14:creationId xmlns:p14="http://schemas.microsoft.com/office/powerpoint/2010/main" val="2159750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EC20F-75D5-6475-EEA4-8E7657575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DEB05-61CD-4C2D-6351-0E8522F88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3F98F-7FA6-5DC9-4E7F-630248EB80DD}"/>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E5BF222-489E-F513-F364-5271B9A72F73}"/>
              </a:ext>
            </a:extLst>
          </p:cNvPr>
          <p:cNvSpPr>
            <a:spLocks noGrp="1"/>
          </p:cNvSpPr>
          <p:nvPr>
            <p:ph type="sldNum" sz="quarter" idx="10"/>
          </p:nvPr>
        </p:nvSpPr>
        <p:spPr/>
        <p:txBody>
          <a:bodyPr/>
          <a:lstStyle/>
          <a:p>
            <a:fld id="{9BF9716A-2E60-4B5E-B8AE-CFCD6819425B}" type="slidenum">
              <a:rPr lang="en-US" smtClean="0"/>
              <a:pPr/>
              <a:t>8</a:t>
            </a:fld>
            <a:endParaRPr lang="en-US" dirty="0"/>
          </a:p>
        </p:txBody>
      </p:sp>
    </p:spTree>
    <p:extLst>
      <p:ext uri="{BB962C8B-B14F-4D97-AF65-F5344CB8AC3E}">
        <p14:creationId xmlns:p14="http://schemas.microsoft.com/office/powerpoint/2010/main" val="2026464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EC20F-75D5-6475-EEA4-8E7657575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DEB05-61CD-4C2D-6351-0E8522F88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3F98F-7FA6-5DC9-4E7F-630248EB80DD}"/>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E5BF222-489E-F513-F364-5271B9A72F73}"/>
              </a:ext>
            </a:extLst>
          </p:cNvPr>
          <p:cNvSpPr>
            <a:spLocks noGrp="1"/>
          </p:cNvSpPr>
          <p:nvPr>
            <p:ph type="sldNum" sz="quarter" idx="10"/>
          </p:nvPr>
        </p:nvSpPr>
        <p:spPr/>
        <p:txBody>
          <a:bodyPr/>
          <a:lstStyle/>
          <a:p>
            <a:fld id="{9BF9716A-2E60-4B5E-B8AE-CFCD6819425B}" type="slidenum">
              <a:rPr lang="en-US" smtClean="0"/>
              <a:pPr/>
              <a:t>9</a:t>
            </a:fld>
            <a:endParaRPr lang="en-US" dirty="0"/>
          </a:p>
        </p:txBody>
      </p:sp>
    </p:spTree>
    <p:extLst>
      <p:ext uri="{BB962C8B-B14F-4D97-AF65-F5344CB8AC3E}">
        <p14:creationId xmlns:p14="http://schemas.microsoft.com/office/powerpoint/2010/main" val="1175393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223668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850238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4170455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125894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314990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3912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323135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237606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61921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0138" y="274638"/>
            <a:ext cx="6006662" cy="1143000"/>
          </a:xfrm>
        </p:spPr>
        <p:txBody>
          <a:bodyPr/>
          <a:lstStyle/>
          <a:p>
            <a:r>
              <a:rPr lang="en-US" dirty="0"/>
              <a:t>Click to edit Master title style</a:t>
            </a:r>
          </a:p>
        </p:txBody>
      </p:sp>
      <p:sp>
        <p:nvSpPr>
          <p:cNvPr id="3" name="Content Placeholder 2"/>
          <p:cNvSpPr>
            <a:spLocks noGrp="1"/>
          </p:cNvSpPr>
          <p:nvPr>
            <p:ph idx="1"/>
          </p:nvPr>
        </p:nvSpPr>
        <p:spPr>
          <a:xfrm>
            <a:off x="2680138" y="1600200"/>
            <a:ext cx="600666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195399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0138" y="274638"/>
            <a:ext cx="6006662" cy="1143000"/>
          </a:xfrm>
        </p:spPr>
        <p:txBody>
          <a:bodyPr/>
          <a:lstStyle/>
          <a:p>
            <a:r>
              <a:rPr lang="en-US" dirty="0"/>
              <a:t>Click to edit Master title style</a:t>
            </a:r>
          </a:p>
        </p:txBody>
      </p:sp>
      <p:sp>
        <p:nvSpPr>
          <p:cNvPr id="3" name="Content Placeholder 2"/>
          <p:cNvSpPr>
            <a:spLocks noGrp="1"/>
          </p:cNvSpPr>
          <p:nvPr>
            <p:ph idx="1"/>
          </p:nvPr>
        </p:nvSpPr>
        <p:spPr>
          <a:xfrm>
            <a:off x="2680138" y="1600200"/>
            <a:ext cx="600666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303394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a:t>Click to edit Master title style</a:t>
            </a:r>
          </a:p>
        </p:txBody>
      </p:sp>
      <p:sp>
        <p:nvSpPr>
          <p:cNvPr id="3" name="Content Placeholder 2"/>
          <p:cNvSpPr>
            <a:spLocks noGrp="1"/>
          </p:cNvSpPr>
          <p:nvPr>
            <p:ph idx="1"/>
          </p:nvPr>
        </p:nvSpPr>
        <p:spPr>
          <a:xfrm>
            <a:off x="1524000" y="1600200"/>
            <a:ext cx="716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303394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0138" y="367862"/>
            <a:ext cx="6006662" cy="858345"/>
          </a:xfrm>
        </p:spPr>
        <p:txBody>
          <a:bodyPr>
            <a:noAutofit/>
          </a:bodyPr>
          <a:lstStyle>
            <a:lvl1pPr>
              <a:defRPr sz="4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303394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7862"/>
            <a:ext cx="8229600" cy="858345"/>
          </a:xfrm>
        </p:spPr>
        <p:txBody>
          <a:bodyPr>
            <a:noAutofit/>
          </a:bodyPr>
          <a:lstStyle>
            <a:lvl1pPr>
              <a:defRPr sz="4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41860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20151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ACB761-53C4-364E-B64C-02014D25C536}" type="datetimeFigureOut">
              <a:rPr lang="en-US" smtClean="0"/>
              <a:pPr/>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247641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CB761-53C4-364E-B64C-02014D25C536}" type="datetimeFigureOut">
              <a:rPr lang="en-US" smtClean="0"/>
              <a:pPr/>
              <a:t>4/29/2025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65159-D888-034D-ADFE-EFF47C136AE1}" type="slidenum">
              <a:rPr lang="en-US" smtClean="0"/>
              <a:pPr/>
              <a:t>‹#›</a:t>
            </a:fld>
            <a:endParaRPr lang="en-US" dirty="0"/>
          </a:p>
        </p:txBody>
      </p:sp>
    </p:spTree>
    <p:extLst>
      <p:ext uri="{BB962C8B-B14F-4D97-AF65-F5344CB8AC3E}">
        <p14:creationId xmlns:p14="http://schemas.microsoft.com/office/powerpoint/2010/main" val="3565405387"/>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61" r:id="rId4"/>
    <p:sldLayoutId id="2147483663" r:id="rId5"/>
    <p:sldLayoutId id="2147483665" r:id="rId6"/>
    <p:sldLayoutId id="2147483666"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An Evaluation of </a:t>
            </a:r>
            <a:r>
              <a:rPr lang="en-US" sz="3100" b="1" dirty="0" smtClean="0">
                <a:latin typeface="Times New Roman" panose="02020603050405020304" pitchFamily="18" charset="0"/>
                <a:cs typeface="Times New Roman" panose="02020603050405020304" pitchFamily="18" charset="0"/>
              </a:rPr>
              <a:t>Project X in Baltimore City Public Schools </a:t>
            </a:r>
            <a:r>
              <a:rPr lang="en-US" sz="3100" dirty="0">
                <a:latin typeface="Times New Roman" panose="02020603050405020304" pitchFamily="18" charset="0"/>
                <a:cs typeface="Times New Roman" panose="02020603050405020304" pitchFamily="18" charset="0"/>
              </a:rPr>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a:r>
            <a:br>
              <a:rPr lang="en-US" sz="31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The Center for Research and Reform in Education</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Johns Hopkins University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683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latin typeface="Times New Roman" panose="02020603050405020304" pitchFamily="18" charset="0"/>
                <a:cs typeface="Times New Roman" panose="02020603050405020304" pitchFamily="18" charset="0"/>
              </a:rPr>
              <a:t>Questions and Discussion</a:t>
            </a:r>
          </a:p>
        </p:txBody>
      </p:sp>
    </p:spTree>
    <p:extLst>
      <p:ext uri="{BB962C8B-B14F-4D97-AF65-F5344CB8AC3E}">
        <p14:creationId xmlns:p14="http://schemas.microsoft.com/office/powerpoint/2010/main" val="285029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301F-0D43-F184-83E0-28B0084A7C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20A03D-2FF1-5A7E-769D-E859D5D21AFE}"/>
              </a:ext>
            </a:extLst>
          </p:cNvPr>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O</a:t>
            </a:r>
            <a:r>
              <a:rPr lang="en-US" sz="3600" dirty="0" smtClean="0">
                <a:latin typeface="Times New Roman" panose="02020603050405020304" pitchFamily="18" charset="0"/>
                <a:cs typeface="Times New Roman" panose="02020603050405020304" pitchFamily="18" charset="0"/>
              </a:rPr>
              <a:t>verall Program Impressions</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BAC3962-E283-58B4-74F1-69EC285F4E81}"/>
              </a:ext>
            </a:extLst>
          </p:cNvPr>
          <p:cNvSpPr>
            <a:spLocks noGrp="1"/>
          </p:cNvSpPr>
          <p:nvPr>
            <p:ph idx="1"/>
          </p:nvPr>
        </p:nvSpPr>
        <p:spPr>
          <a:xfrm>
            <a:off x="457200" y="1600200"/>
            <a:ext cx="8229600" cy="5257800"/>
          </a:xfrm>
        </p:spPr>
        <p:txBody>
          <a:bodyPr>
            <a:normAutofit/>
          </a:bodyPr>
          <a:lstStyle/>
          <a:p>
            <a:pPr marL="457200" lvl="1" indent="0">
              <a:buNone/>
            </a:pPr>
            <a:r>
              <a:rPr lang="en-US" sz="2000" b="1" i="1" dirty="0">
                <a:latin typeface="Times New Roman" panose="02020603050405020304" pitchFamily="18" charset="0"/>
                <a:cs typeface="Times New Roman" panose="02020603050405020304" pitchFamily="18" charset="0"/>
              </a:rPr>
              <a:t>Finding </a:t>
            </a:r>
            <a:r>
              <a:rPr lang="en-US" sz="2000" b="1" i="1" dirty="0" smtClean="0">
                <a:latin typeface="Times New Roman" panose="02020603050405020304" pitchFamily="18" charset="0"/>
                <a:cs typeface="Times New Roman" panose="02020603050405020304" pitchFamily="18" charset="0"/>
              </a:rPr>
              <a:t>#1: </a:t>
            </a:r>
            <a:r>
              <a:rPr lang="en-US" sz="2000" b="1" dirty="0" smtClean="0">
                <a:latin typeface="Times New Roman" panose="02020603050405020304" pitchFamily="18" charset="0"/>
                <a:cs typeface="Times New Roman" panose="02020603050405020304" pitchFamily="18" charset="0"/>
              </a:rPr>
              <a:t>Overall</a:t>
            </a:r>
            <a:r>
              <a:rPr lang="en-US" sz="2000" b="1" dirty="0">
                <a:latin typeface="Times New Roman" panose="02020603050405020304" pitchFamily="18" charset="0"/>
                <a:cs typeface="Times New Roman" panose="02020603050405020304" pitchFamily="18" charset="0"/>
              </a:rPr>
              <a:t>, Project X was viewed as a valuable, unique, and impactful STEM course offering by students and instructors </a:t>
            </a: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b="1" dirty="0">
              <a:latin typeface="Times New Roman" panose="02020603050405020304" pitchFamily="18" charset="0"/>
              <a:cs typeface="Times New Roman" panose="02020603050405020304" pitchFamily="18" charset="0"/>
            </a:endParaRPr>
          </a:p>
          <a:p>
            <a:pPr marL="457200" lvl="1" indent="0">
              <a:buNone/>
            </a:pPr>
            <a:r>
              <a:rPr lang="en-US" sz="2000" b="1" dirty="0">
                <a:latin typeface="Times New Roman" panose="02020603050405020304" pitchFamily="18" charset="0"/>
                <a:cs typeface="Times New Roman" panose="02020603050405020304" pitchFamily="18" charset="0"/>
              </a:rPr>
              <a:t>Key Points: </a:t>
            </a:r>
          </a:p>
          <a:p>
            <a:pPr marL="457200" lvl="1" indent="0">
              <a:buNone/>
            </a:pPr>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Though </a:t>
            </a:r>
            <a:r>
              <a:rPr lang="en-US" sz="2000" dirty="0">
                <a:latin typeface="Times New Roman" panose="02020603050405020304" pitchFamily="18" charset="0"/>
                <a:cs typeface="Times New Roman" panose="02020603050405020304" pitchFamily="18" charset="0"/>
              </a:rPr>
              <a:t>almost all students reported that they found the course challenging and quite work intensive, post-course data suggests that students </a:t>
            </a:r>
            <a:r>
              <a:rPr lang="en-US" sz="2000" dirty="0" smtClean="0">
                <a:latin typeface="Times New Roman" panose="02020603050405020304" pitchFamily="18" charset="0"/>
                <a:cs typeface="Times New Roman" panose="02020603050405020304" pitchFamily="18" charset="0"/>
              </a:rPr>
              <a:t>were </a:t>
            </a:r>
            <a:r>
              <a:rPr lang="en-US" sz="2000" dirty="0">
                <a:latin typeface="Times New Roman" panose="02020603050405020304" pitchFamily="18" charset="0"/>
                <a:cs typeface="Times New Roman" panose="02020603050405020304" pitchFamily="18" charset="0"/>
              </a:rPr>
              <a:t>successful in learning the advanced content and STEM concepts taught in the course.</a:t>
            </a:r>
          </a:p>
          <a:p>
            <a:pPr lvl="1"/>
            <a:endParaRPr lang="en-US" sz="2000" dirty="0" smtClean="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Student </a:t>
            </a:r>
            <a:r>
              <a:rPr lang="en-US" sz="2000" dirty="0">
                <a:latin typeface="Times New Roman" panose="02020603050405020304" pitchFamily="18" charset="0"/>
                <a:cs typeface="Times New Roman" panose="02020603050405020304" pitchFamily="18" charset="0"/>
              </a:rPr>
              <a:t>performance data pulled from </a:t>
            </a:r>
            <a:r>
              <a:rPr lang="en-US" sz="2000" dirty="0" smtClean="0">
                <a:latin typeface="Times New Roman" panose="02020603050405020304" pitchFamily="18" charset="0"/>
                <a:cs typeface="Times New Roman" panose="02020603050405020304" pitchFamily="18" charset="0"/>
              </a:rPr>
              <a:t>sources </a:t>
            </a:r>
            <a:r>
              <a:rPr lang="en-US" sz="2000" dirty="0">
                <a:latin typeface="Times New Roman" panose="02020603050405020304" pitchFamily="18" charset="0"/>
                <a:cs typeface="Times New Roman" panose="02020603050405020304" pitchFamily="18" charset="0"/>
              </a:rPr>
              <a:t>suggests that students, through their participation in this unique BCPSS course offering, were exposed to </a:t>
            </a:r>
            <a:r>
              <a:rPr lang="en-US" sz="2000" dirty="0" smtClean="0">
                <a:latin typeface="Times New Roman" panose="02020603050405020304" pitchFamily="18" charset="0"/>
                <a:cs typeface="Times New Roman" panose="02020603050405020304" pitchFamily="18" charset="0"/>
              </a:rPr>
              <a:t>and successfully learned </a:t>
            </a:r>
            <a:r>
              <a:rPr lang="en-US" sz="2000" dirty="0">
                <a:latin typeface="Times New Roman" panose="02020603050405020304" pitchFamily="18" charset="0"/>
                <a:cs typeface="Times New Roman" panose="02020603050405020304" pitchFamily="18" charset="0"/>
              </a:rPr>
              <a:t>cross-disciplinary content that they otherwise would not likely have had they </a:t>
            </a:r>
            <a:r>
              <a:rPr lang="en-US" sz="2000" dirty="0" smtClean="0">
                <a:latin typeface="Times New Roman" panose="02020603050405020304" pitchFamily="18" charset="0"/>
                <a:cs typeface="Times New Roman" panose="02020603050405020304" pitchFamily="18" charset="0"/>
              </a:rPr>
              <a:t>taken alternative </a:t>
            </a:r>
            <a:r>
              <a:rPr lang="en-US" sz="2000" dirty="0">
                <a:latin typeface="Times New Roman" panose="02020603050405020304" pitchFamily="18" charset="0"/>
                <a:cs typeface="Times New Roman" panose="02020603050405020304" pitchFamily="18" charset="0"/>
              </a:rPr>
              <a:t>course offerings. </a:t>
            </a:r>
            <a:endParaRPr lang="en-US" sz="2000" dirty="0" smtClean="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775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301F-0D43-F184-83E0-28B0084A7C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20A03D-2FF1-5A7E-769D-E859D5D21AFE}"/>
              </a:ext>
            </a:extLst>
          </p:cNvPr>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O</a:t>
            </a:r>
            <a:r>
              <a:rPr lang="en-US" sz="3600" dirty="0" smtClean="0">
                <a:latin typeface="Times New Roman" panose="02020603050405020304" pitchFamily="18" charset="0"/>
                <a:cs typeface="Times New Roman" panose="02020603050405020304" pitchFamily="18" charset="0"/>
              </a:rPr>
              <a:t>verall Program Impressions</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BAC3962-E283-58B4-74F1-69EC285F4E81}"/>
              </a:ext>
            </a:extLst>
          </p:cNvPr>
          <p:cNvSpPr>
            <a:spLocks noGrp="1"/>
          </p:cNvSpPr>
          <p:nvPr>
            <p:ph idx="1"/>
          </p:nvPr>
        </p:nvSpPr>
        <p:spPr>
          <a:xfrm>
            <a:off x="457200" y="1600200"/>
            <a:ext cx="8229600" cy="5257800"/>
          </a:xfrm>
        </p:spPr>
        <p:txBody>
          <a:bodyPr>
            <a:normAutofit fontScale="85000" lnSpcReduction="20000"/>
          </a:bodyPr>
          <a:lstStyle/>
          <a:p>
            <a:pPr marL="457200" lvl="1" indent="0">
              <a:buNone/>
            </a:pPr>
            <a:r>
              <a:rPr lang="en-US" sz="2000" b="1" dirty="0" smtClean="0">
                <a:latin typeface="Times New Roman" panose="02020603050405020304" pitchFamily="18" charset="0"/>
                <a:cs typeface="Times New Roman" panose="02020603050405020304" pitchFamily="18" charset="0"/>
              </a:rPr>
              <a:t>In </a:t>
            </a:r>
            <a:r>
              <a:rPr lang="en-US" sz="2000" b="1" dirty="0">
                <a:latin typeface="Times New Roman" panose="02020603050405020304" pitchFamily="18" charset="0"/>
                <a:cs typeface="Times New Roman" panose="02020603050405020304" pitchFamily="18" charset="0"/>
              </a:rPr>
              <a:t>addition to general learning of standards-aligned course content in secondary mathematics, data gathered </a:t>
            </a:r>
            <a:r>
              <a:rPr lang="en-US" sz="2000" b="1" dirty="0" smtClean="0">
                <a:latin typeface="Times New Roman" panose="02020603050405020304" pitchFamily="18" charset="0"/>
                <a:cs typeface="Times New Roman" panose="02020603050405020304" pitchFamily="18" charset="0"/>
              </a:rPr>
              <a:t>as part of this study </a:t>
            </a:r>
            <a:r>
              <a:rPr lang="en-US" sz="2000" b="1" dirty="0">
                <a:latin typeface="Times New Roman" panose="02020603050405020304" pitchFamily="18" charset="0"/>
                <a:cs typeface="Times New Roman" panose="02020603050405020304" pitchFamily="18" charset="0"/>
              </a:rPr>
              <a:t>suggest that through participation in the Project X course, students gained: </a:t>
            </a:r>
            <a:endParaRPr lang="en-US" sz="2000" b="1"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stronger understanding of core engineering principles as well as a better understanding of engineering as a field and profession </a:t>
            </a:r>
          </a:p>
          <a:p>
            <a:pPr lvl="1"/>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stronger understanding of how to apply mathematics learning in meaningful, project-based contexts </a:t>
            </a:r>
          </a:p>
          <a:p>
            <a:pPr lvl="1"/>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Hands-on </a:t>
            </a:r>
            <a:r>
              <a:rPr lang="en-US" sz="2000" dirty="0">
                <a:latin typeface="Times New Roman" panose="02020603050405020304" pitchFamily="18" charset="0"/>
                <a:cs typeface="Times New Roman" panose="02020603050405020304" pitchFamily="18" charset="0"/>
              </a:rPr>
              <a:t>experience applying scientific and mechanical concepts</a:t>
            </a:r>
          </a:p>
          <a:p>
            <a:pPr lvl="1"/>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Reframed </a:t>
            </a:r>
            <a:r>
              <a:rPr lang="en-US" sz="2000" dirty="0">
                <a:latin typeface="Times New Roman" panose="02020603050405020304" pitchFamily="18" charset="0"/>
                <a:cs typeface="Times New Roman" panose="02020603050405020304" pitchFamily="18" charset="0"/>
              </a:rPr>
              <a:t>perspectives on math as a problem-solving tool</a:t>
            </a:r>
          </a:p>
          <a:p>
            <a:pPr lvl="1"/>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Exposure </a:t>
            </a:r>
            <a:r>
              <a:rPr lang="en-US" sz="2000" dirty="0">
                <a:latin typeface="Times New Roman" panose="02020603050405020304" pitchFamily="18" charset="0"/>
                <a:cs typeface="Times New Roman" panose="02020603050405020304" pitchFamily="18" charset="0"/>
              </a:rPr>
              <a:t>to emerging technologies such as machine learning and artificial intelligence</a:t>
            </a:r>
          </a:p>
          <a:p>
            <a:pPr lvl="1"/>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Insights </a:t>
            </a:r>
            <a:r>
              <a:rPr lang="en-US" sz="2000" dirty="0">
                <a:latin typeface="Times New Roman" panose="02020603050405020304" pitchFamily="18" charset="0"/>
                <a:cs typeface="Times New Roman" panose="02020603050405020304" pitchFamily="18" charset="0"/>
              </a:rPr>
              <a:t>into entrepreneurship and real-world STEM applications</a:t>
            </a:r>
          </a:p>
          <a:p>
            <a:pPr lvl="1"/>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Growth </a:t>
            </a:r>
            <a:r>
              <a:rPr lang="en-US" sz="2000" dirty="0">
                <a:latin typeface="Times New Roman" panose="02020603050405020304" pitchFamily="18" charset="0"/>
                <a:cs typeface="Times New Roman" panose="02020603050405020304" pitchFamily="18" charset="0"/>
              </a:rPr>
              <a:t>in critical </a:t>
            </a:r>
            <a:r>
              <a:rPr lang="en-US" sz="2000" dirty="0" smtClean="0">
                <a:latin typeface="Times New Roman" panose="02020603050405020304" pitchFamily="18" charset="0"/>
                <a:cs typeface="Times New Roman" panose="02020603050405020304" pitchFamily="18" charset="0"/>
              </a:rPr>
              <a:t>“soft skills” </a:t>
            </a:r>
            <a:r>
              <a:rPr lang="en-US" sz="2000" dirty="0">
                <a:latin typeface="Times New Roman" panose="02020603050405020304" pitchFamily="18" charset="0"/>
                <a:cs typeface="Times New Roman" panose="02020603050405020304" pitchFamily="18" charset="0"/>
              </a:rPr>
              <a:t>such as independent problem-solving, persistence, and collaboration/communication with others</a:t>
            </a: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572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301F-0D43-F184-83E0-28B0084A7C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20A03D-2FF1-5A7E-769D-E859D5D21AFE}"/>
              </a:ext>
            </a:extLst>
          </p:cNvPr>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a:t>
            </a:r>
            <a:r>
              <a:rPr lang="en-US" sz="3600" dirty="0" smtClean="0">
                <a:latin typeface="Times New Roman" panose="02020603050405020304" pitchFamily="18" charset="0"/>
                <a:cs typeface="Times New Roman" panose="02020603050405020304" pitchFamily="18" charset="0"/>
              </a:rPr>
              <a:t>uthentic Forms of STEM Instruction</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BAC3962-E283-58B4-74F1-69EC285F4E81}"/>
              </a:ext>
            </a:extLst>
          </p:cNvPr>
          <p:cNvSpPr>
            <a:spLocks noGrp="1"/>
          </p:cNvSpPr>
          <p:nvPr>
            <p:ph idx="1"/>
          </p:nvPr>
        </p:nvSpPr>
        <p:spPr>
          <a:xfrm>
            <a:off x="457200" y="1600200"/>
            <a:ext cx="8229600" cy="5257800"/>
          </a:xfrm>
        </p:spPr>
        <p:txBody>
          <a:bodyPr>
            <a:normAutofit fontScale="77500" lnSpcReduction="20000"/>
          </a:bodyPr>
          <a:lstStyle/>
          <a:p>
            <a:pPr marL="457200" lvl="1" indent="0">
              <a:buNone/>
            </a:pPr>
            <a:r>
              <a:rPr lang="en-US" sz="2000" b="1" i="1" dirty="0">
                <a:latin typeface="Times New Roman" panose="02020603050405020304" pitchFamily="18" charset="0"/>
                <a:cs typeface="Times New Roman" panose="02020603050405020304" pitchFamily="18" charset="0"/>
              </a:rPr>
              <a:t>Finding </a:t>
            </a:r>
            <a:r>
              <a:rPr lang="en-US" sz="2000" b="1" i="1" dirty="0" smtClean="0">
                <a:latin typeface="Times New Roman" panose="02020603050405020304" pitchFamily="18" charset="0"/>
                <a:cs typeface="Times New Roman" panose="02020603050405020304" pitchFamily="18" charset="0"/>
              </a:rPr>
              <a:t>#2</a:t>
            </a:r>
            <a:r>
              <a:rPr lang="en-US"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program’s instructional emphasis on authentic project-based learning, “real world” scenarios, and cross-disciplinary STEM teaching resonated with students and instructors as a valuable method for enhancing engagement and learning. </a:t>
            </a: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b="1" dirty="0">
              <a:latin typeface="Times New Roman" panose="02020603050405020304" pitchFamily="18" charset="0"/>
              <a:cs typeface="Times New Roman" panose="02020603050405020304" pitchFamily="18" charset="0"/>
            </a:endParaRPr>
          </a:p>
          <a:p>
            <a:pPr marL="457200" lvl="1" indent="0">
              <a:buNone/>
            </a:pPr>
            <a:r>
              <a:rPr lang="en-US" sz="2000" b="1" dirty="0">
                <a:latin typeface="Times New Roman" panose="02020603050405020304" pitchFamily="18" charset="0"/>
                <a:cs typeface="Times New Roman" panose="02020603050405020304" pitchFamily="18" charset="0"/>
              </a:rPr>
              <a:t>Key Points: </a:t>
            </a:r>
          </a:p>
          <a:p>
            <a:pPr marL="457200" lvl="1" indent="0">
              <a:buNone/>
            </a:pP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A recurring theme throughout the course </a:t>
            </a:r>
            <a:r>
              <a:rPr lang="en-US" sz="2000" dirty="0" smtClean="0">
                <a:latin typeface="Times New Roman" panose="02020603050405020304" pitchFamily="18" charset="0"/>
                <a:cs typeface="Times New Roman" panose="02020603050405020304" pitchFamily="18" charset="0"/>
              </a:rPr>
              <a:t>was </a:t>
            </a:r>
            <a:r>
              <a:rPr lang="en-US" sz="2000" dirty="0">
                <a:latin typeface="Times New Roman" panose="02020603050405020304" pitchFamily="18" charset="0"/>
                <a:cs typeface="Times New Roman" panose="02020603050405020304" pitchFamily="18" charset="0"/>
              </a:rPr>
              <a:t>the reframing of mathematics as a practical and adaptable skill set. </a:t>
            </a:r>
            <a:endParaRPr lang="en-US" sz="2000" dirty="0" smtClean="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course was perceived as a meaningful educational experience for students through its emphasis of connecting academic content with real-world relevance. </a:t>
            </a:r>
            <a:endParaRPr lang="en-US" sz="2000" dirty="0" smtClean="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Instructional </a:t>
            </a:r>
            <a:r>
              <a:rPr lang="en-US" sz="2000" dirty="0">
                <a:latin typeface="Times New Roman" panose="02020603050405020304" pitchFamily="18" charset="0"/>
                <a:cs typeface="Times New Roman" panose="02020603050405020304" pitchFamily="18" charset="0"/>
              </a:rPr>
              <a:t>activities such as </a:t>
            </a:r>
            <a:r>
              <a:rPr lang="en-US" sz="2000" dirty="0" smtClean="0">
                <a:latin typeface="Times New Roman" panose="02020603050405020304" pitchFamily="18" charset="0"/>
                <a:cs typeface="Times New Roman" panose="02020603050405020304" pitchFamily="18" charset="0"/>
              </a:rPr>
              <a:t>the “Heat </a:t>
            </a:r>
            <a:r>
              <a:rPr lang="en-US" sz="2000" dirty="0">
                <a:latin typeface="Times New Roman" panose="02020603050405020304" pitchFamily="18" charset="0"/>
                <a:cs typeface="Times New Roman" panose="02020603050405020304" pitchFamily="18" charset="0"/>
              </a:rPr>
              <a:t>Island” and “Soundproofing” experiments were frequently cited by instructors as particularly resonant in this area, owing to their focus on everyday challenges like temperature regulation and noise reduction, and positioning engineering concepts as problem-solving tools applicable to daily life.</a:t>
            </a:r>
            <a:endParaRPr lang="en-US" sz="2000" dirty="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Students </a:t>
            </a:r>
            <a:r>
              <a:rPr lang="en-US" sz="2000" dirty="0">
                <a:latin typeface="Times New Roman" panose="02020603050405020304" pitchFamily="18" charset="0"/>
                <a:cs typeface="Times New Roman" panose="02020603050405020304" pitchFamily="18" charset="0"/>
              </a:rPr>
              <a:t>were able to form personal connections to the Business Optimization unit, which they felt worked well in tying math and science into familiar/practical domains that created opportunities for students to explore an often under-emphasized area of STEM education. </a:t>
            </a: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878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301F-0D43-F184-83E0-28B0084A7C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20A03D-2FF1-5A7E-769D-E859D5D21AFE}"/>
              </a:ext>
            </a:extLst>
          </p:cNvPr>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E</a:t>
            </a:r>
            <a:r>
              <a:rPr lang="en-US" sz="3600" dirty="0" smtClean="0">
                <a:latin typeface="Times New Roman" panose="02020603050405020304" pitchFamily="18" charset="0"/>
                <a:cs typeface="Times New Roman" panose="02020603050405020304" pitchFamily="18" charset="0"/>
              </a:rPr>
              <a:t>mphasis on Engineering</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BAC3962-E283-58B4-74F1-69EC285F4E81}"/>
              </a:ext>
            </a:extLst>
          </p:cNvPr>
          <p:cNvSpPr>
            <a:spLocks noGrp="1"/>
          </p:cNvSpPr>
          <p:nvPr>
            <p:ph idx="1"/>
          </p:nvPr>
        </p:nvSpPr>
        <p:spPr>
          <a:xfrm>
            <a:off x="457200" y="1600200"/>
            <a:ext cx="8229600" cy="5257800"/>
          </a:xfrm>
        </p:spPr>
        <p:txBody>
          <a:bodyPr>
            <a:normAutofit fontScale="85000" lnSpcReduction="10000"/>
          </a:bodyPr>
          <a:lstStyle/>
          <a:p>
            <a:pPr marL="457200" lvl="1" indent="0">
              <a:buNone/>
            </a:pPr>
            <a:r>
              <a:rPr lang="en-US" sz="2000" b="1" i="1" dirty="0">
                <a:latin typeface="Times New Roman" panose="02020603050405020304" pitchFamily="18" charset="0"/>
                <a:cs typeface="Times New Roman" panose="02020603050405020304" pitchFamily="18" charset="0"/>
              </a:rPr>
              <a:t>Finding </a:t>
            </a:r>
            <a:r>
              <a:rPr lang="en-US" sz="2000" b="1" i="1" dirty="0" smtClean="0">
                <a:latin typeface="Times New Roman" panose="02020603050405020304" pitchFamily="18" charset="0"/>
                <a:cs typeface="Times New Roman" panose="02020603050405020304" pitchFamily="18" charset="0"/>
              </a:rPr>
              <a:t>#3: </a:t>
            </a:r>
            <a:r>
              <a:rPr lang="en-US" sz="2000" b="1" dirty="0" smtClean="0">
                <a:latin typeface="Times New Roman" panose="02020603050405020304" pitchFamily="18" charset="0"/>
                <a:cs typeface="Times New Roman" panose="02020603050405020304" pitchFamily="18" charset="0"/>
              </a:rPr>
              <a:t>Within </a:t>
            </a:r>
            <a:r>
              <a:rPr lang="en-US" sz="2000" b="1" dirty="0">
                <a:latin typeface="Times New Roman" panose="02020603050405020304" pitchFamily="18" charset="0"/>
                <a:cs typeface="Times New Roman" panose="02020603050405020304" pitchFamily="18" charset="0"/>
              </a:rPr>
              <a:t>the program’s cross-disciplinary approach to STEM teaching, students highlight the particular impact and value found in course content introducing and exploring concepts in engineering </a:t>
            </a: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b="1" dirty="0">
              <a:latin typeface="Times New Roman" panose="02020603050405020304" pitchFamily="18" charset="0"/>
              <a:cs typeface="Times New Roman" panose="02020603050405020304" pitchFamily="18" charset="0"/>
            </a:endParaRPr>
          </a:p>
          <a:p>
            <a:pPr marL="457200" lvl="1" indent="0">
              <a:buNone/>
            </a:pPr>
            <a:r>
              <a:rPr lang="en-US" sz="2000" b="1" dirty="0">
                <a:latin typeface="Times New Roman" panose="02020603050405020304" pitchFamily="18" charset="0"/>
                <a:cs typeface="Times New Roman" panose="02020603050405020304" pitchFamily="18" charset="0"/>
              </a:rPr>
              <a:t>Key Points: </a:t>
            </a:r>
          </a:p>
          <a:p>
            <a:pPr marL="457200" lvl="1" indent="0">
              <a:buNone/>
            </a:pPr>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One </a:t>
            </a:r>
            <a:r>
              <a:rPr lang="en-US" sz="2000" dirty="0">
                <a:latin typeface="Times New Roman" panose="02020603050405020304" pitchFamily="18" charset="0"/>
                <a:cs typeface="Times New Roman" panose="02020603050405020304" pitchFamily="18" charset="0"/>
              </a:rPr>
              <a:t>of the most consistent course outcomes highlighted by students was increased exposure to engineering—including learning about what it involves, how it works, and its relevance across various domains. </a:t>
            </a:r>
            <a:endParaRPr lang="en-US" sz="2000" dirty="0" smtClean="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Students </a:t>
            </a:r>
            <a:r>
              <a:rPr lang="en-US" sz="2000" dirty="0">
                <a:latin typeface="Times New Roman" panose="02020603050405020304" pitchFamily="18" charset="0"/>
                <a:cs typeface="Times New Roman" panose="02020603050405020304" pitchFamily="18" charset="0"/>
              </a:rPr>
              <a:t>consistently shared that the course helped them understand how engineering is present in many facets of daily life, and how this understanding both broadened their worldview and clarified potential career pathways</a:t>
            </a:r>
            <a:r>
              <a:rPr lang="en-US" sz="2000" dirty="0" smtClean="0">
                <a:latin typeface="Times New Roman" panose="02020603050405020304" pitchFamily="18" charset="0"/>
                <a:cs typeface="Times New Roman" panose="02020603050405020304" pitchFamily="18" charset="0"/>
              </a:rPr>
              <a:t>.</a:t>
            </a:r>
          </a:p>
          <a:p>
            <a:pPr lvl="1"/>
            <a:endParaRPr lang="en-US" sz="2000" dirty="0" smtClean="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All three instructors pointed to the course’s “role model videos” as especially impactful in helping students visualize engineering as a possible career path. These videos, paired with instructors’ own professional experiences working in STEM fields, gave students insights into the day-to-day lives of engineers, sparking curiosity and demystifying the profession. </a:t>
            </a:r>
          </a:p>
          <a:p>
            <a:pPr lvl="1"/>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58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301F-0D43-F184-83E0-28B0084A7C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20A03D-2FF1-5A7E-769D-E859D5D21AFE}"/>
              </a:ext>
            </a:extLst>
          </p:cNvPr>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Importance of “Hands-on” Learning</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BAC3962-E283-58B4-74F1-69EC285F4E81}"/>
              </a:ext>
            </a:extLst>
          </p:cNvPr>
          <p:cNvSpPr>
            <a:spLocks noGrp="1"/>
          </p:cNvSpPr>
          <p:nvPr>
            <p:ph idx="1"/>
          </p:nvPr>
        </p:nvSpPr>
        <p:spPr>
          <a:xfrm>
            <a:off x="457200" y="1600200"/>
            <a:ext cx="8229600" cy="5257800"/>
          </a:xfrm>
        </p:spPr>
        <p:txBody>
          <a:bodyPr>
            <a:normAutofit fontScale="92500" lnSpcReduction="20000"/>
          </a:bodyPr>
          <a:lstStyle/>
          <a:p>
            <a:pPr marL="457200" lvl="1" indent="0">
              <a:buNone/>
            </a:pPr>
            <a:r>
              <a:rPr lang="en-US" sz="2000" b="1" i="1" dirty="0">
                <a:latin typeface="Times New Roman" panose="02020603050405020304" pitchFamily="18" charset="0"/>
                <a:cs typeface="Times New Roman" panose="02020603050405020304" pitchFamily="18" charset="0"/>
              </a:rPr>
              <a:t>Finding </a:t>
            </a:r>
            <a:r>
              <a:rPr lang="en-US" sz="2000" b="1" i="1" dirty="0" smtClean="0">
                <a:latin typeface="Times New Roman" panose="02020603050405020304" pitchFamily="18" charset="0"/>
                <a:cs typeface="Times New Roman" panose="02020603050405020304" pitchFamily="18" charset="0"/>
              </a:rPr>
              <a:t>#4: </a:t>
            </a:r>
            <a:r>
              <a:rPr lang="en-US" sz="2000" b="1" dirty="0" smtClean="0">
                <a:latin typeface="Times New Roman" panose="02020603050405020304" pitchFamily="18" charset="0"/>
                <a:cs typeface="Times New Roman" panose="02020603050405020304" pitchFamily="18" charset="0"/>
              </a:rPr>
              <a:t>As </a:t>
            </a:r>
            <a:r>
              <a:rPr lang="en-US" sz="2000" b="1" dirty="0">
                <a:latin typeface="Times New Roman" panose="02020603050405020304" pitchFamily="18" charset="0"/>
                <a:cs typeface="Times New Roman" panose="02020603050405020304" pitchFamily="18" charset="0"/>
              </a:rPr>
              <a:t>reported by students and instructors alike, program activities that involved “hands-on” learning were viewed as the most engaging and impactful instructional elements within Project X</a:t>
            </a:r>
            <a:endParaRPr lang="en-US" sz="2000" b="1" dirty="0">
              <a:latin typeface="Times New Roman" panose="02020603050405020304" pitchFamily="18" charset="0"/>
              <a:cs typeface="Times New Roman" panose="02020603050405020304" pitchFamily="18" charset="0"/>
            </a:endParaRPr>
          </a:p>
          <a:p>
            <a:pPr marL="457200" lvl="1" indent="0">
              <a:buNone/>
            </a:pPr>
            <a:endParaRPr lang="en-US" sz="2000" b="1" dirty="0" smtClean="0">
              <a:latin typeface="Times New Roman" panose="02020603050405020304" pitchFamily="18" charset="0"/>
              <a:cs typeface="Times New Roman" panose="02020603050405020304" pitchFamily="18" charset="0"/>
            </a:endParaRPr>
          </a:p>
          <a:p>
            <a:pPr marL="457200" lvl="1" indent="0">
              <a:buNone/>
            </a:pPr>
            <a:r>
              <a:rPr lang="en-US" sz="2000" b="1" dirty="0" smtClean="0">
                <a:latin typeface="Times New Roman" panose="02020603050405020304" pitchFamily="18" charset="0"/>
                <a:cs typeface="Times New Roman" panose="02020603050405020304" pitchFamily="18" charset="0"/>
              </a:rPr>
              <a:t>Key </a:t>
            </a:r>
            <a:r>
              <a:rPr lang="en-US" sz="2000" b="1" dirty="0">
                <a:latin typeface="Times New Roman" panose="02020603050405020304" pitchFamily="18" charset="0"/>
                <a:cs typeface="Times New Roman" panose="02020603050405020304" pitchFamily="18" charset="0"/>
              </a:rPr>
              <a:t>Points: </a:t>
            </a:r>
          </a:p>
          <a:p>
            <a:pPr marL="457200" lvl="1" indent="0">
              <a:buNone/>
            </a:pPr>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Arguably </a:t>
            </a:r>
            <a:r>
              <a:rPr lang="en-US" sz="2000" dirty="0">
                <a:latin typeface="Times New Roman" panose="02020603050405020304" pitchFamily="18" charset="0"/>
                <a:cs typeface="Times New Roman" panose="02020603050405020304" pitchFamily="18" charset="0"/>
              </a:rPr>
              <a:t>the most consistently and frequently cited strength of the Project X course involved its frequent application of intricate, hands-on instructional activities that enabled students to explore real-world concepts related to STEM. </a:t>
            </a:r>
            <a:endParaRPr lang="en-US" sz="2000" dirty="0" smtClean="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As noted by instructors during focus groups, the most engaging and successful learning experiences were typically viewed as the hands-on instructional activities incorporated as the focal point of the Project X “missions.” </a:t>
            </a:r>
            <a:r>
              <a:rPr lang="en-US" sz="2000" dirty="0" smtClean="0">
                <a:latin typeface="Times New Roman" panose="02020603050405020304" pitchFamily="18" charset="0"/>
                <a:cs typeface="Times New Roman" panose="02020603050405020304" pitchFamily="18" charset="0"/>
              </a:rPr>
              <a:t>(e.g., soundproofing, pulley systems, etc.)</a:t>
            </a:r>
          </a:p>
          <a:p>
            <a:pPr lvl="1"/>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implementation of this experiential learning model was noted by participants as being particularly beneficial for students who had previously encountered challenges within more conventional educational settings.</a:t>
            </a: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64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301F-0D43-F184-83E0-28B0084A7C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20A03D-2FF1-5A7E-769D-E859D5D21AFE}"/>
              </a:ext>
            </a:extLst>
          </p:cNvPr>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Impact on Developing “Soft Skills”</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BAC3962-E283-58B4-74F1-69EC285F4E81}"/>
              </a:ext>
            </a:extLst>
          </p:cNvPr>
          <p:cNvSpPr>
            <a:spLocks noGrp="1"/>
          </p:cNvSpPr>
          <p:nvPr>
            <p:ph idx="1"/>
          </p:nvPr>
        </p:nvSpPr>
        <p:spPr>
          <a:xfrm>
            <a:off x="457200" y="1600200"/>
            <a:ext cx="8229600" cy="5257800"/>
          </a:xfrm>
        </p:spPr>
        <p:txBody>
          <a:bodyPr>
            <a:normAutofit fontScale="85000" lnSpcReduction="20000"/>
          </a:bodyPr>
          <a:lstStyle/>
          <a:p>
            <a:pPr marL="457200" lvl="1" indent="0">
              <a:buNone/>
            </a:pPr>
            <a:r>
              <a:rPr lang="en-US" sz="2000" b="1" i="1" dirty="0">
                <a:latin typeface="Times New Roman" panose="02020603050405020304" pitchFamily="18" charset="0"/>
                <a:cs typeface="Times New Roman" panose="02020603050405020304" pitchFamily="18" charset="0"/>
              </a:rPr>
              <a:t>Finding </a:t>
            </a:r>
            <a:r>
              <a:rPr lang="en-US" sz="2000" b="1" i="1" dirty="0" smtClean="0">
                <a:latin typeface="Times New Roman" panose="02020603050405020304" pitchFamily="18" charset="0"/>
                <a:cs typeface="Times New Roman" panose="02020603050405020304" pitchFamily="18" charset="0"/>
              </a:rPr>
              <a:t>#5: </a:t>
            </a:r>
            <a:r>
              <a:rPr lang="en-US" sz="2000" b="1" dirty="0" smtClean="0">
                <a:latin typeface="Times New Roman" panose="02020603050405020304" pitchFamily="18" charset="0"/>
                <a:cs typeface="Times New Roman" panose="02020603050405020304" pitchFamily="18" charset="0"/>
              </a:rPr>
              <a:t>The </a:t>
            </a:r>
            <a:r>
              <a:rPr lang="en-US" sz="2000" b="1" dirty="0" smtClean="0">
                <a:latin typeface="Times New Roman" panose="02020603050405020304" pitchFamily="18" charset="0"/>
                <a:cs typeface="Times New Roman" panose="02020603050405020304" pitchFamily="18" charset="0"/>
              </a:rPr>
              <a:t>program’s </a:t>
            </a:r>
            <a:r>
              <a:rPr lang="en-US" sz="2000" b="1" dirty="0">
                <a:latin typeface="Times New Roman" panose="02020603050405020304" pitchFamily="18" charset="0"/>
                <a:cs typeface="Times New Roman" panose="02020603050405020304" pitchFamily="18" charset="0"/>
              </a:rPr>
              <a:t>“college-prep” oriented instructional model was both challenging and impactful for students, particularly as it related to the development of student skills in areas such as independent problem-solving, perseverance, and time-management </a:t>
            </a:r>
            <a:endParaRPr lang="en-US" sz="2000" b="1" dirty="0">
              <a:latin typeface="Times New Roman" panose="02020603050405020304" pitchFamily="18" charset="0"/>
              <a:cs typeface="Times New Roman" panose="02020603050405020304" pitchFamily="18" charset="0"/>
            </a:endParaRPr>
          </a:p>
          <a:p>
            <a:pPr marL="457200" lvl="1" indent="0">
              <a:buNone/>
            </a:pPr>
            <a:endParaRPr lang="en-US" sz="2000" b="1" dirty="0" smtClean="0">
              <a:latin typeface="Times New Roman" panose="02020603050405020304" pitchFamily="18" charset="0"/>
              <a:cs typeface="Times New Roman" panose="02020603050405020304" pitchFamily="18" charset="0"/>
            </a:endParaRPr>
          </a:p>
          <a:p>
            <a:pPr marL="457200" lvl="1" indent="0">
              <a:buNone/>
            </a:pPr>
            <a:r>
              <a:rPr lang="en-US" sz="2000" b="1" dirty="0" smtClean="0">
                <a:latin typeface="Times New Roman" panose="02020603050405020304" pitchFamily="18" charset="0"/>
                <a:cs typeface="Times New Roman" panose="02020603050405020304" pitchFamily="18" charset="0"/>
              </a:rPr>
              <a:t>Key </a:t>
            </a:r>
            <a:r>
              <a:rPr lang="en-US" sz="2000" b="1" dirty="0">
                <a:latin typeface="Times New Roman" panose="02020603050405020304" pitchFamily="18" charset="0"/>
                <a:cs typeface="Times New Roman" panose="02020603050405020304" pitchFamily="18" charset="0"/>
              </a:rPr>
              <a:t>Points: </a:t>
            </a:r>
          </a:p>
          <a:p>
            <a:pPr marL="457200" lvl="1" indent="0">
              <a:buNone/>
            </a:pPr>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Given </a:t>
            </a:r>
            <a:r>
              <a:rPr lang="en-US" sz="2000" dirty="0">
                <a:latin typeface="Times New Roman" panose="02020603050405020304" pitchFamily="18" charset="0"/>
                <a:cs typeface="Times New Roman" panose="02020603050405020304" pitchFamily="18" charset="0"/>
              </a:rPr>
              <a:t>the “mission” oriented organization of the course and its application on a 90-minute daily instructional schedule, in many cases, students needed to employ work skills related to time management, perseverance, grit, and self-reliance in order to be successful. </a:t>
            </a:r>
            <a:endParaRPr lang="en-US" sz="2000" dirty="0" smtClean="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nstructors </a:t>
            </a:r>
            <a:r>
              <a:rPr lang="en-US" sz="2000" dirty="0">
                <a:latin typeface="Times New Roman" panose="02020603050405020304" pitchFamily="18" charset="0"/>
                <a:cs typeface="Times New Roman" panose="02020603050405020304" pitchFamily="18" charset="0"/>
              </a:rPr>
              <a:t>highlighted the ways in which they saw benefit in students navigating the “productive discomfort” that they experienced when facing the unfamiliar challenges posed by the course. </a:t>
            </a:r>
            <a:endParaRPr lang="en-US" sz="2000" dirty="0" smtClean="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Instructors also emphasized how many students developed more sophisticated work habits through the structure of the Project X curriculum itself. Given that the course’s long-term missions requiring multiple components, instructors (and students) noted that students had to learn to break down large tasks into manageable steps, work collaboratively, and adapt to </a:t>
            </a:r>
            <a:r>
              <a:rPr lang="en-US" sz="2000" dirty="0" smtClean="0">
                <a:latin typeface="Times New Roman" panose="02020603050405020304" pitchFamily="18" charset="0"/>
                <a:cs typeface="Times New Roman" panose="02020603050405020304" pitchFamily="18" charset="0"/>
              </a:rPr>
              <a:t>feedback.</a:t>
            </a: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107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301F-0D43-F184-83E0-28B0084A7C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20A03D-2FF1-5A7E-769D-E859D5D21AFE}"/>
              </a:ext>
            </a:extLst>
          </p:cNvPr>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a:t>
            </a:r>
            <a:r>
              <a:rPr lang="en-US" sz="3600" dirty="0" smtClean="0">
                <a:latin typeface="Times New Roman" panose="02020603050405020304" pitchFamily="18" charset="0"/>
                <a:cs typeface="Times New Roman" panose="02020603050405020304" pitchFamily="18" charset="0"/>
              </a:rPr>
              <a:t>mportance of Effective Educators</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BAC3962-E283-58B4-74F1-69EC285F4E81}"/>
              </a:ext>
            </a:extLst>
          </p:cNvPr>
          <p:cNvSpPr>
            <a:spLocks noGrp="1"/>
          </p:cNvSpPr>
          <p:nvPr>
            <p:ph idx="1"/>
          </p:nvPr>
        </p:nvSpPr>
        <p:spPr>
          <a:xfrm>
            <a:off x="457200" y="1600200"/>
            <a:ext cx="8229600" cy="5257800"/>
          </a:xfrm>
        </p:spPr>
        <p:txBody>
          <a:bodyPr>
            <a:normAutofit lnSpcReduction="10000"/>
          </a:bodyPr>
          <a:lstStyle/>
          <a:p>
            <a:pPr marL="457200" lvl="1" indent="0">
              <a:buNone/>
            </a:pPr>
            <a:r>
              <a:rPr lang="en-US" sz="2000" b="1" i="1" dirty="0">
                <a:latin typeface="Times New Roman" panose="02020603050405020304" pitchFamily="18" charset="0"/>
                <a:cs typeface="Times New Roman" panose="02020603050405020304" pitchFamily="18" charset="0"/>
              </a:rPr>
              <a:t>Finding </a:t>
            </a:r>
            <a:r>
              <a:rPr lang="en-US" sz="2000" b="1" i="1" dirty="0" smtClean="0">
                <a:latin typeface="Times New Roman" panose="02020603050405020304" pitchFamily="18" charset="0"/>
                <a:cs typeface="Times New Roman" panose="02020603050405020304" pitchFamily="18" charset="0"/>
              </a:rPr>
              <a:t>#6: </a:t>
            </a:r>
            <a:r>
              <a:rPr lang="en-US" sz="2000" b="1" dirty="0" smtClean="0">
                <a:latin typeface="Times New Roman" panose="02020603050405020304" pitchFamily="18" charset="0"/>
                <a:cs typeface="Times New Roman" panose="02020603050405020304" pitchFamily="18" charset="0"/>
              </a:rPr>
              <a:t>Project </a:t>
            </a:r>
            <a:r>
              <a:rPr lang="en-US" sz="2000" b="1" dirty="0">
                <a:latin typeface="Times New Roman" panose="02020603050405020304" pitchFamily="18" charset="0"/>
                <a:cs typeface="Times New Roman" panose="02020603050405020304" pitchFamily="18" charset="0"/>
              </a:rPr>
              <a:t>X instructors were well-liked by students, and by virtue of their backgrounds as STEM-professionals, well-positioned to serve as aspirational STEM role models</a:t>
            </a:r>
            <a:endParaRPr lang="en-US" sz="2000" b="1" dirty="0">
              <a:latin typeface="Times New Roman" panose="02020603050405020304" pitchFamily="18" charset="0"/>
              <a:cs typeface="Times New Roman" panose="02020603050405020304" pitchFamily="18" charset="0"/>
            </a:endParaRPr>
          </a:p>
          <a:p>
            <a:pPr marL="457200" lvl="1" indent="0">
              <a:buNone/>
            </a:pPr>
            <a:endParaRPr lang="en-US" sz="2000" b="1" dirty="0" smtClean="0">
              <a:latin typeface="Times New Roman" panose="02020603050405020304" pitchFamily="18" charset="0"/>
              <a:cs typeface="Times New Roman" panose="02020603050405020304" pitchFamily="18" charset="0"/>
            </a:endParaRPr>
          </a:p>
          <a:p>
            <a:pPr marL="457200" lvl="1" indent="0">
              <a:buNone/>
            </a:pPr>
            <a:r>
              <a:rPr lang="en-US" sz="2000" b="1" dirty="0" smtClean="0">
                <a:latin typeface="Times New Roman" panose="02020603050405020304" pitchFamily="18" charset="0"/>
                <a:cs typeface="Times New Roman" panose="02020603050405020304" pitchFamily="18" charset="0"/>
              </a:rPr>
              <a:t>Key </a:t>
            </a:r>
            <a:r>
              <a:rPr lang="en-US" sz="2000" b="1" dirty="0">
                <a:latin typeface="Times New Roman" panose="02020603050405020304" pitchFamily="18" charset="0"/>
                <a:cs typeface="Times New Roman" panose="02020603050405020304" pitchFamily="18" charset="0"/>
              </a:rPr>
              <a:t>Points: </a:t>
            </a:r>
          </a:p>
          <a:p>
            <a:pPr marL="457200" lvl="1" indent="0">
              <a:buNone/>
            </a:pP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program’s instructors were viewed as effective in helping students navigate the unique cross-disciplinary STEM content covered through the course and were seen as the key resource in helping explain many of the course’s more advanced </a:t>
            </a:r>
            <a:r>
              <a:rPr lang="en-US" sz="2000" dirty="0" smtClean="0">
                <a:latin typeface="Times New Roman" panose="02020603050405020304" pitchFamily="18" charset="0"/>
                <a:cs typeface="Times New Roman" panose="02020603050405020304" pitchFamily="18" charset="0"/>
              </a:rPr>
              <a:t>concepts.</a:t>
            </a:r>
          </a:p>
          <a:p>
            <a:pPr lvl="1"/>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Students </a:t>
            </a:r>
            <a:r>
              <a:rPr lang="en-US" sz="2000" dirty="0">
                <a:latin typeface="Times New Roman" panose="02020603050405020304" pitchFamily="18" charset="0"/>
                <a:cs typeface="Times New Roman" panose="02020603050405020304" pitchFamily="18" charset="0"/>
              </a:rPr>
              <a:t>also highlighted ways in which the project instructors, by virtue of their professional backgrounds as STEM professionals, were able to share personal anecdotes and stories concerning their experiences working in STEM -- which proved to be interesting and engaging, and also aided in students’ overall learning experiences. </a:t>
            </a: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63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301F-0D43-F184-83E0-28B0084A7C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20A03D-2FF1-5A7E-769D-E859D5D21AFE}"/>
              </a:ext>
            </a:extLst>
          </p:cNvPr>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a:t>
            </a:r>
            <a:r>
              <a:rPr lang="en-US" sz="3600" dirty="0" smtClean="0">
                <a:latin typeface="Times New Roman" panose="02020603050405020304" pitchFamily="18" charset="0"/>
                <a:cs typeface="Times New Roman" panose="02020603050405020304" pitchFamily="18" charset="0"/>
              </a:rPr>
              <a:t>onsiderations Moving Forward</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BAC3962-E283-58B4-74F1-69EC285F4E81}"/>
              </a:ext>
            </a:extLst>
          </p:cNvPr>
          <p:cNvSpPr>
            <a:spLocks noGrp="1"/>
          </p:cNvSpPr>
          <p:nvPr>
            <p:ph idx="1"/>
          </p:nvPr>
        </p:nvSpPr>
        <p:spPr>
          <a:xfrm>
            <a:off x="457200" y="1600200"/>
            <a:ext cx="8229600" cy="5257800"/>
          </a:xfrm>
        </p:spPr>
        <p:txBody>
          <a:bodyPr>
            <a:normAutofit/>
          </a:bodyPr>
          <a:lstStyle/>
          <a:p>
            <a:pPr marL="457200" lvl="1" indent="0">
              <a:buNone/>
            </a:pPr>
            <a:r>
              <a:rPr lang="en-US" sz="2000" b="1" i="1" dirty="0">
                <a:latin typeface="Times New Roman" panose="02020603050405020304" pitchFamily="18" charset="0"/>
                <a:cs typeface="Times New Roman" panose="02020603050405020304" pitchFamily="18" charset="0"/>
              </a:rPr>
              <a:t>Finding </a:t>
            </a:r>
            <a:r>
              <a:rPr lang="en-US" sz="2000" b="1" i="1" dirty="0" smtClean="0">
                <a:latin typeface="Times New Roman" panose="02020603050405020304" pitchFamily="18" charset="0"/>
                <a:cs typeface="Times New Roman" panose="02020603050405020304" pitchFamily="18" charset="0"/>
              </a:rPr>
              <a:t>#7: </a:t>
            </a:r>
            <a:r>
              <a:rPr lang="en-US" sz="2000" b="1" dirty="0" smtClean="0">
                <a:latin typeface="Times New Roman" panose="02020603050405020304" pitchFamily="18" charset="0"/>
                <a:cs typeface="Times New Roman" panose="02020603050405020304" pitchFamily="18" charset="0"/>
              </a:rPr>
              <a:t>Student </a:t>
            </a:r>
            <a:r>
              <a:rPr lang="en-US" sz="2000" b="1" dirty="0">
                <a:latin typeface="Times New Roman" panose="02020603050405020304" pitchFamily="18" charset="0"/>
                <a:cs typeface="Times New Roman" panose="02020603050405020304" pitchFamily="18" charset="0"/>
              </a:rPr>
              <a:t>performance trends highlight the challenging nature of the course, and feedback from students and instructors points to potential areas for program refinement moving forward </a:t>
            </a: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b="1" dirty="0">
              <a:latin typeface="Times New Roman" panose="02020603050405020304" pitchFamily="18" charset="0"/>
              <a:cs typeface="Times New Roman" panose="02020603050405020304" pitchFamily="18" charset="0"/>
            </a:endParaRPr>
          </a:p>
          <a:p>
            <a:pPr marL="457200" lvl="1" indent="0">
              <a:buNone/>
            </a:pPr>
            <a:r>
              <a:rPr lang="en-US" sz="2000" b="1" dirty="0">
                <a:latin typeface="Times New Roman" panose="02020603050405020304" pitchFamily="18" charset="0"/>
                <a:cs typeface="Times New Roman" panose="02020603050405020304" pitchFamily="18" charset="0"/>
              </a:rPr>
              <a:t>Key Points: </a:t>
            </a:r>
          </a:p>
          <a:p>
            <a:pPr marL="457200" lvl="1" indent="0">
              <a:buNone/>
            </a:pPr>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Consider </a:t>
            </a:r>
            <a:r>
              <a:rPr lang="en-US" sz="2000" dirty="0">
                <a:latin typeface="Times New Roman" panose="02020603050405020304" pitchFamily="18" charset="0"/>
                <a:cs typeface="Times New Roman" panose="02020603050405020304" pitchFamily="18" charset="0"/>
              </a:rPr>
              <a:t>ways in which students can receive additional support with completing and handing in course </a:t>
            </a:r>
            <a:r>
              <a:rPr lang="en-US" sz="2000" dirty="0" smtClean="0">
                <a:latin typeface="Times New Roman" panose="02020603050405020304" pitchFamily="18" charset="0"/>
                <a:cs typeface="Times New Roman" panose="02020603050405020304" pitchFamily="18" charset="0"/>
              </a:rPr>
              <a:t>assignments</a:t>
            </a:r>
          </a:p>
          <a:p>
            <a:pPr lvl="1"/>
            <a:r>
              <a:rPr lang="en-US" sz="2000" dirty="0" smtClean="0">
                <a:latin typeface="Times New Roman" panose="02020603050405020304" pitchFamily="18" charset="0"/>
                <a:cs typeface="Times New Roman" panose="02020603050405020304" pitchFamily="18" charset="0"/>
              </a:rPr>
              <a:t>Instructional scaffolds and differentiating writing assignments</a:t>
            </a:r>
          </a:p>
          <a:p>
            <a:pPr lvl="1"/>
            <a:r>
              <a:rPr lang="en-US" sz="2000" dirty="0" smtClean="0">
                <a:latin typeface="Times New Roman" panose="02020603050405020304" pitchFamily="18" charset="0"/>
                <a:cs typeface="Times New Roman" panose="02020603050405020304" pitchFamily="18" charset="0"/>
              </a:rPr>
              <a:t>Reordering select modules</a:t>
            </a: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tudent recruitment and course marketing</a:t>
            </a:r>
          </a:p>
          <a:p>
            <a:pPr lvl="1"/>
            <a:r>
              <a:rPr lang="en-US" sz="2000" dirty="0" smtClean="0">
                <a:latin typeface="Times New Roman" panose="02020603050405020304" pitchFamily="18" charset="0"/>
                <a:cs typeface="Times New Roman" panose="02020603050405020304" pitchFamily="18" charset="0"/>
              </a:rPr>
              <a:t>Emphasizing/expanding “hands-on” components</a:t>
            </a:r>
          </a:p>
          <a:p>
            <a:pPr lvl="1"/>
            <a:r>
              <a:rPr lang="en-US" sz="2000" dirty="0" smtClean="0">
                <a:latin typeface="Times New Roman" panose="02020603050405020304" pitchFamily="18" charset="0"/>
                <a:cs typeface="Times New Roman" panose="02020603050405020304" pitchFamily="18" charset="0"/>
              </a:rPr>
              <a:t>Co-teaching model</a:t>
            </a: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97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18B4E893077F4CBDB8564D9890006B" ma:contentTypeVersion="20" ma:contentTypeDescription="Create a new document." ma:contentTypeScope="" ma:versionID="fe6af346db47faf34c5959c65fd7beea">
  <xsd:schema xmlns:xsd="http://www.w3.org/2001/XMLSchema" xmlns:xs="http://www.w3.org/2001/XMLSchema" xmlns:p="http://schemas.microsoft.com/office/2006/metadata/properties" xmlns:ns3="3fe0706b-d2e9-4678-952d-e4c8c81630cb" xmlns:ns4="f80aeb0e-4889-4987-8990-7d4302399218" targetNamespace="http://schemas.microsoft.com/office/2006/metadata/properties" ma:root="true" ma:fieldsID="ff6713685a52e4c48033ffa1e829d841" ns3:_="" ns4:_="">
    <xsd:import namespace="3fe0706b-d2e9-4678-952d-e4c8c81630cb"/>
    <xsd:import namespace="f80aeb0e-4889-4987-8990-7d4302399218"/>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LengthInSeconds" minOccurs="0"/>
                <xsd:element ref="ns4:MediaServiceDateTaken" minOccurs="0"/>
                <xsd:element ref="ns4:MediaServiceOCR" minOccurs="0"/>
                <xsd:element ref="ns4:MediaServiceLocation" minOccurs="0"/>
                <xsd:element ref="ns4:MediaServiceObjectDetectorVersions" minOccurs="0"/>
                <xsd:element ref="ns4:MediaServiceSystemTags" minOccurs="0"/>
                <xsd:element ref="ns4:MediaServiceSearchPropertie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e0706b-d2e9-4678-952d-e4c8c81630c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80aeb0e-4889-4987-8990-7d430239921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_activity" ma:index="2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80aeb0e-4889-4987-8990-7d430239921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5D7D98-583E-408F-A7C8-4BFFE1D838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e0706b-d2e9-4678-952d-e4c8c81630cb"/>
    <ds:schemaRef ds:uri="f80aeb0e-4889-4987-8990-7d43023992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A6738D-4103-479F-BA0D-52AE352C8D0F}">
  <ds:schemaRefs>
    <ds:schemaRef ds:uri="http://purl.org/dc/dcmitype/"/>
    <ds:schemaRef ds:uri="f80aeb0e-4889-4987-8990-7d4302399218"/>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3fe0706b-d2e9-4678-952d-e4c8c81630cb"/>
    <ds:schemaRef ds:uri="http://purl.org/dc/terms/"/>
  </ds:schemaRefs>
</ds:datastoreItem>
</file>

<file path=customXml/itemProps3.xml><?xml version="1.0" encoding="utf-8"?>
<ds:datastoreItem xmlns:ds="http://schemas.openxmlformats.org/officeDocument/2006/customXml" ds:itemID="{F9815F2B-0F98-4DD0-9EAD-352309A7A3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5990</TotalTime>
  <Words>1165</Words>
  <Application>Microsoft Office PowerPoint</Application>
  <PresentationFormat>On-screen Show (4:3)</PresentationFormat>
  <Paragraphs>99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News Gothic MT</vt:lpstr>
      <vt:lpstr>Times New Roman</vt:lpstr>
      <vt:lpstr>Office Theme</vt:lpstr>
      <vt:lpstr>   An Evaluation of Project X in Baltimore City Public Schools   The Center for Research and Reform in Education Johns Hopkins University    </vt:lpstr>
      <vt:lpstr> Overall Program Impressions </vt:lpstr>
      <vt:lpstr> Overall Program Impressions </vt:lpstr>
      <vt:lpstr> Authentic Forms of STEM Instruction </vt:lpstr>
      <vt:lpstr> Emphasis on Engineering </vt:lpstr>
      <vt:lpstr> Importance of “Hands-on” Learning </vt:lpstr>
      <vt:lpstr> Impact on Developing “Soft Skills” </vt:lpstr>
      <vt:lpstr> Importance of Effective Educators </vt:lpstr>
      <vt:lpstr> Considerations Moving Forward </vt:lpstr>
      <vt:lpstr>Questions and Discussion</vt:lpstr>
    </vt:vector>
  </TitlesOfParts>
  <Company>Johns Hopkins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Robertson</dc:creator>
  <cp:lastModifiedBy>Joseph Reilly</cp:lastModifiedBy>
  <cp:revision>367</cp:revision>
  <dcterms:created xsi:type="dcterms:W3CDTF">2013-07-10T14:46:20Z</dcterms:created>
  <dcterms:modified xsi:type="dcterms:W3CDTF">2025-04-29T19:41:37Z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0x0101008218B4E893077F4CBDB8564D9890006B</vt:lpwstr>
  </property>
</Properties>
</file>